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9" r:id="rId2"/>
    <p:sldId id="270" r:id="rId3"/>
    <p:sldId id="265" r:id="rId4"/>
    <p:sldId id="266" r:id="rId5"/>
    <p:sldId id="259" r:id="rId6"/>
    <p:sldId id="257" r:id="rId7"/>
    <p:sldId id="258" r:id="rId8"/>
    <p:sldId id="261" r:id="rId9"/>
    <p:sldId id="274" r:id="rId10"/>
    <p:sldId id="264" r:id="rId11"/>
    <p:sldId id="267" r:id="rId12"/>
    <p:sldId id="268" r:id="rId13"/>
    <p:sldId id="272" r:id="rId14"/>
    <p:sldId id="260" r:id="rId15"/>
    <p:sldId id="263" r:id="rId16"/>
    <p:sldId id="273" r:id="rId17"/>
    <p:sldId id="262" r:id="rId18"/>
    <p:sldId id="271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368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2/5/2014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1D8BD707-D9CF-40AE-B4C6-C98DA3205C09}" type="datetimeFigureOut">
              <a:rPr lang="en-US" smtClean="0"/>
              <a:pPr/>
              <a:t>2/5/2014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2/5/2014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1D8BD707-D9CF-40AE-B4C6-C98DA3205C09}" type="datetimeFigureOut">
              <a:rPr lang="en-US" smtClean="0"/>
              <a:pPr/>
              <a:t>2/5/2014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1D8BD707-D9CF-40AE-B4C6-C98DA3205C09}" type="datetimeFigureOut">
              <a:rPr lang="en-US" smtClean="0"/>
              <a:pPr/>
              <a:t>2/5/2014</a:t>
            </a:fld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1D8BD707-D9CF-40AE-B4C6-C98DA3205C09}" type="datetimeFigureOut">
              <a:rPr lang="en-US" smtClean="0"/>
              <a:pPr/>
              <a:t>2/5/2014</a:t>
            </a:fld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2/5/2014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g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jpg"/><Relationship Id="rId5" Type="http://schemas.openxmlformats.org/officeDocument/2006/relationships/image" Target="../media/image20.jpg"/><Relationship Id="rId4" Type="http://schemas.openxmlformats.org/officeDocument/2006/relationships/image" Target="../media/image19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80949" y="457200"/>
            <a:ext cx="63246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err="1" smtClean="0">
                <a:solidFill>
                  <a:srgbClr val="002060"/>
                </a:solidFill>
              </a:rPr>
              <a:t>Wel</a:t>
            </a:r>
            <a:r>
              <a:rPr lang="en-US" sz="6000" dirty="0" smtClean="0">
                <a:solidFill>
                  <a:srgbClr val="002060"/>
                </a:solidFill>
              </a:rPr>
              <a:t> Come</a:t>
            </a:r>
          </a:p>
          <a:p>
            <a:pPr algn="ctr"/>
            <a:r>
              <a:rPr lang="en-US" sz="6000" dirty="0" smtClean="0">
                <a:solidFill>
                  <a:srgbClr val="C00000"/>
                </a:solidFill>
              </a:rPr>
              <a:t>To</a:t>
            </a:r>
          </a:p>
          <a:p>
            <a:pPr algn="ctr"/>
            <a:r>
              <a:rPr lang="en-US" sz="6000" dirty="0" smtClean="0">
                <a:solidFill>
                  <a:srgbClr val="00B0F0"/>
                </a:solidFill>
              </a:rPr>
              <a:t>Math Class</a:t>
            </a:r>
            <a:endParaRPr lang="en-US" sz="6000" dirty="0">
              <a:solidFill>
                <a:srgbClr val="00B0F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3295638"/>
            <a:ext cx="6976849" cy="3009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497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457200" y="533400"/>
            <a:ext cx="6019800" cy="1905000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 err="1" smtClean="0">
                <a:solidFill>
                  <a:schemeClr val="bg1"/>
                </a:solidFill>
                <a:latin typeface="NikoshBAN" pitchFamily="2" charset="0"/>
                <a:ea typeface="Verdana" pitchFamily="34" charset="0"/>
                <a:cs typeface="NikoshBAN" pitchFamily="2" charset="0"/>
              </a:rPr>
              <a:t>মোঃ</a:t>
            </a:r>
            <a:r>
              <a:rPr lang="en-US" sz="2800" dirty="0" smtClean="0">
                <a:solidFill>
                  <a:schemeClr val="bg1"/>
                </a:solidFill>
                <a:latin typeface="NikoshBAN" pitchFamily="2" charset="0"/>
                <a:ea typeface="Verdana" pitchFamily="34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  <a:latin typeface="NikoshBAN" pitchFamily="2" charset="0"/>
                <a:ea typeface="Verdana" pitchFamily="34" charset="0"/>
                <a:cs typeface="NikoshBAN" pitchFamily="2" charset="0"/>
              </a:rPr>
              <a:t>গিয়াস</a:t>
            </a:r>
            <a:r>
              <a:rPr lang="en-US" sz="2800" dirty="0" smtClean="0">
                <a:solidFill>
                  <a:schemeClr val="bg1"/>
                </a:solidFill>
                <a:latin typeface="NikoshBAN" pitchFamily="2" charset="0"/>
                <a:ea typeface="Verdana" pitchFamily="34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  <a:latin typeface="NikoshBAN" pitchFamily="2" charset="0"/>
                <a:ea typeface="Verdana" pitchFamily="34" charset="0"/>
                <a:cs typeface="NikoshBAN" pitchFamily="2" charset="0"/>
              </a:rPr>
              <a:t>উদ্দিন</a:t>
            </a:r>
            <a:r>
              <a:rPr lang="en-US" sz="2800" dirty="0" smtClean="0">
                <a:solidFill>
                  <a:schemeClr val="bg1"/>
                </a:solidFill>
                <a:latin typeface="NikoshBAN" pitchFamily="2" charset="0"/>
                <a:ea typeface="Verdana" pitchFamily="34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  <a:latin typeface="NikoshBAN" pitchFamily="2" charset="0"/>
                <a:ea typeface="Verdana" pitchFamily="34" charset="0"/>
                <a:cs typeface="NikoshBAN" pitchFamily="2" charset="0"/>
              </a:rPr>
              <a:t>অভি</a:t>
            </a:r>
            <a:r>
              <a:rPr lang="en-US" sz="2800" dirty="0" smtClean="0">
                <a:solidFill>
                  <a:schemeClr val="bg1"/>
                </a:solidFill>
                <a:latin typeface="NikoshBAN" pitchFamily="2" charset="0"/>
                <a:ea typeface="Verdana" pitchFamily="34" charset="0"/>
                <a:cs typeface="NikoshBAN" pitchFamily="2" charset="0"/>
              </a:rPr>
              <a:t/>
            </a:r>
            <a:br>
              <a:rPr lang="en-US" sz="2800" dirty="0" smtClean="0">
                <a:solidFill>
                  <a:schemeClr val="bg1"/>
                </a:solidFill>
                <a:latin typeface="NikoshBAN" pitchFamily="2" charset="0"/>
                <a:ea typeface="Verdana" pitchFamily="34" charset="0"/>
                <a:cs typeface="NikoshBAN" pitchFamily="2" charset="0"/>
              </a:rPr>
            </a:br>
            <a:r>
              <a:rPr lang="en-US" sz="2800" dirty="0" err="1" smtClean="0">
                <a:solidFill>
                  <a:schemeClr val="bg1"/>
                </a:solidFill>
                <a:latin typeface="NikoshBAN" pitchFamily="2" charset="0"/>
                <a:ea typeface="Verdana" pitchFamily="34" charset="0"/>
                <a:cs typeface="NikoshBAN" pitchFamily="2" charset="0"/>
              </a:rPr>
              <a:t>সহকারি</a:t>
            </a:r>
            <a:r>
              <a:rPr lang="en-US" sz="2800" dirty="0" smtClean="0">
                <a:solidFill>
                  <a:schemeClr val="bg1"/>
                </a:solidFill>
                <a:latin typeface="NikoshBAN" pitchFamily="2" charset="0"/>
                <a:ea typeface="Verdana" pitchFamily="34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  <a:latin typeface="NikoshBAN" pitchFamily="2" charset="0"/>
                <a:ea typeface="Verdana" pitchFamily="34" charset="0"/>
                <a:cs typeface="NikoshBAN" pitchFamily="2" charset="0"/>
              </a:rPr>
              <a:t>শিক্ষক</a:t>
            </a:r>
            <a:r>
              <a:rPr lang="en-US" sz="2800" dirty="0" smtClean="0">
                <a:solidFill>
                  <a:schemeClr val="bg1"/>
                </a:solidFill>
                <a:latin typeface="NikoshBAN" pitchFamily="2" charset="0"/>
                <a:ea typeface="Verdana" pitchFamily="34" charset="0"/>
                <a:cs typeface="NikoshBAN" pitchFamily="2" charset="0"/>
              </a:rPr>
              <a:t>(</a:t>
            </a:r>
            <a:r>
              <a:rPr lang="en-US" sz="2800" dirty="0" err="1" smtClean="0">
                <a:solidFill>
                  <a:schemeClr val="bg1"/>
                </a:solidFill>
                <a:latin typeface="NikoshBAN" pitchFamily="2" charset="0"/>
                <a:ea typeface="Verdana" pitchFamily="34" charset="0"/>
                <a:cs typeface="NikoshBAN" pitchFamily="2" charset="0"/>
              </a:rPr>
              <a:t>গনিত</a:t>
            </a:r>
            <a:r>
              <a:rPr lang="en-US" sz="2800" dirty="0" smtClean="0">
                <a:solidFill>
                  <a:schemeClr val="bg1"/>
                </a:solidFill>
                <a:latin typeface="NikoshBAN" pitchFamily="2" charset="0"/>
                <a:ea typeface="Verdana" pitchFamily="34" charset="0"/>
                <a:cs typeface="NikoshBAN" pitchFamily="2" charset="0"/>
              </a:rPr>
              <a:t>)</a:t>
            </a:r>
            <a:br>
              <a:rPr lang="en-US" sz="2800" dirty="0" smtClean="0">
                <a:solidFill>
                  <a:schemeClr val="bg1"/>
                </a:solidFill>
                <a:latin typeface="NikoshBAN" pitchFamily="2" charset="0"/>
                <a:ea typeface="Verdana" pitchFamily="34" charset="0"/>
                <a:cs typeface="NikoshBAN" pitchFamily="2" charset="0"/>
              </a:rPr>
            </a:br>
            <a:r>
              <a:rPr lang="en-US" sz="2800" dirty="0" err="1" smtClean="0">
                <a:solidFill>
                  <a:schemeClr val="bg1"/>
                </a:solidFill>
                <a:latin typeface="NikoshBAN" pitchFamily="2" charset="0"/>
                <a:ea typeface="Verdana" pitchFamily="34" charset="0"/>
                <a:cs typeface="NikoshBAN" pitchFamily="2" charset="0"/>
              </a:rPr>
              <a:t>প্রেসিডেন্ট</a:t>
            </a:r>
            <a:r>
              <a:rPr lang="en-US" sz="2800" dirty="0" smtClean="0">
                <a:solidFill>
                  <a:schemeClr val="bg1"/>
                </a:solidFill>
                <a:latin typeface="NikoshBAN" pitchFamily="2" charset="0"/>
                <a:ea typeface="Verdana" pitchFamily="34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  <a:latin typeface="NikoshBAN" pitchFamily="2" charset="0"/>
                <a:ea typeface="Verdana" pitchFamily="34" charset="0"/>
                <a:cs typeface="NikoshBAN" pitchFamily="2" charset="0"/>
              </a:rPr>
              <a:t>প্রফেসর</a:t>
            </a:r>
            <a:r>
              <a:rPr lang="en-US" sz="2800" dirty="0" smtClean="0">
                <a:solidFill>
                  <a:schemeClr val="bg1"/>
                </a:solidFill>
                <a:latin typeface="NikoshBAN" pitchFamily="2" charset="0"/>
                <a:ea typeface="Verdana" pitchFamily="34" charset="0"/>
                <a:cs typeface="NikoshBAN" pitchFamily="2" charset="0"/>
              </a:rPr>
              <a:t> ড. </a:t>
            </a:r>
            <a:r>
              <a:rPr lang="en-US" sz="2800" dirty="0" err="1" smtClean="0">
                <a:solidFill>
                  <a:schemeClr val="bg1"/>
                </a:solidFill>
                <a:latin typeface="NikoshBAN" pitchFamily="2" charset="0"/>
                <a:ea typeface="Verdana" pitchFamily="34" charset="0"/>
                <a:cs typeface="NikoshBAN" pitchFamily="2" charset="0"/>
              </a:rPr>
              <a:t>ইয়াজ</a:t>
            </a:r>
            <a:r>
              <a:rPr lang="en-US" sz="2800" dirty="0" smtClean="0">
                <a:solidFill>
                  <a:schemeClr val="bg1"/>
                </a:solidFill>
                <a:latin typeface="NikoshBAN" pitchFamily="2" charset="0"/>
                <a:ea typeface="Verdana" pitchFamily="34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  <a:latin typeface="NikoshBAN" pitchFamily="2" charset="0"/>
                <a:ea typeface="Verdana" pitchFamily="34" charset="0"/>
                <a:cs typeface="NikoshBAN" pitchFamily="2" charset="0"/>
              </a:rPr>
              <a:t>উদ্দিন</a:t>
            </a:r>
            <a:r>
              <a:rPr lang="en-US" sz="2800" dirty="0" smtClean="0">
                <a:solidFill>
                  <a:schemeClr val="bg1"/>
                </a:solidFill>
                <a:latin typeface="NikoshBAN" pitchFamily="2" charset="0"/>
                <a:ea typeface="Verdana" pitchFamily="34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  <a:latin typeface="NikoshBAN" pitchFamily="2" charset="0"/>
                <a:ea typeface="Verdana" pitchFamily="34" charset="0"/>
                <a:cs typeface="NikoshBAN" pitchFamily="2" charset="0"/>
              </a:rPr>
              <a:t>আহম্মেদ</a:t>
            </a:r>
            <a:endParaRPr lang="en-US" sz="2800" dirty="0" smtClean="0">
              <a:solidFill>
                <a:schemeClr val="bg1"/>
              </a:solidFill>
              <a:latin typeface="NikoshBAN" pitchFamily="2" charset="0"/>
              <a:ea typeface="Verdana" pitchFamily="34" charset="0"/>
              <a:cs typeface="NikoshBAN" pitchFamily="2" charset="0"/>
            </a:endParaRPr>
          </a:p>
          <a:p>
            <a:r>
              <a:rPr lang="en-US" sz="2800" dirty="0" err="1" smtClean="0">
                <a:solidFill>
                  <a:schemeClr val="bg1"/>
                </a:solidFill>
                <a:latin typeface="NikoshBAN" pitchFamily="2" charset="0"/>
                <a:ea typeface="Verdana" pitchFamily="34" charset="0"/>
                <a:cs typeface="NikoshBAN" pitchFamily="2" charset="0"/>
              </a:rPr>
              <a:t>রেসিডেন্সিয়াল</a:t>
            </a:r>
            <a:r>
              <a:rPr lang="en-US" sz="2800" dirty="0" smtClean="0">
                <a:solidFill>
                  <a:schemeClr val="bg1"/>
                </a:solidFill>
                <a:latin typeface="NikoshBAN" pitchFamily="2" charset="0"/>
                <a:ea typeface="Verdana" pitchFamily="34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  <a:latin typeface="NikoshBAN" pitchFamily="2" charset="0"/>
                <a:ea typeface="Verdana" pitchFamily="34" charset="0"/>
                <a:cs typeface="NikoshBAN" pitchFamily="2" charset="0"/>
              </a:rPr>
              <a:t>মডেল</a:t>
            </a:r>
            <a:r>
              <a:rPr lang="en-US" sz="2800" dirty="0" smtClean="0">
                <a:solidFill>
                  <a:schemeClr val="bg1"/>
                </a:solidFill>
                <a:latin typeface="NikoshBAN" pitchFamily="2" charset="0"/>
                <a:ea typeface="Verdana" pitchFamily="34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  <a:latin typeface="NikoshBAN" pitchFamily="2" charset="0"/>
                <a:ea typeface="Verdana" pitchFamily="34" charset="0"/>
                <a:cs typeface="NikoshBAN" pitchFamily="2" charset="0"/>
              </a:rPr>
              <a:t>স্কুল</a:t>
            </a:r>
            <a:r>
              <a:rPr lang="en-US" sz="2800" dirty="0" smtClean="0">
                <a:solidFill>
                  <a:schemeClr val="bg1"/>
                </a:solidFill>
                <a:latin typeface="NikoshBAN" pitchFamily="2" charset="0"/>
                <a:ea typeface="Verdana" pitchFamily="34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  <a:latin typeface="NikoshBAN" pitchFamily="2" charset="0"/>
                <a:ea typeface="Verdana" pitchFamily="34" charset="0"/>
                <a:cs typeface="NikoshBAN" pitchFamily="2" charset="0"/>
              </a:rPr>
              <a:t>আ্যন্ড</a:t>
            </a:r>
            <a:r>
              <a:rPr lang="en-US" sz="2800" dirty="0" smtClean="0">
                <a:solidFill>
                  <a:schemeClr val="bg1"/>
                </a:solidFill>
                <a:latin typeface="NikoshBAN" pitchFamily="2" charset="0"/>
                <a:ea typeface="Verdana" pitchFamily="34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  <a:latin typeface="NikoshBAN" pitchFamily="2" charset="0"/>
                <a:ea typeface="Verdana" pitchFamily="34" charset="0"/>
                <a:cs typeface="NikoshBAN" pitchFamily="2" charset="0"/>
              </a:rPr>
              <a:t>কলেজ</a:t>
            </a:r>
            <a:r>
              <a:rPr lang="en-US" sz="2800" dirty="0" smtClean="0">
                <a:solidFill>
                  <a:schemeClr val="bg1"/>
                </a:solidFill>
                <a:latin typeface="NikoshBAN" pitchFamily="2" charset="0"/>
                <a:ea typeface="Verdana" pitchFamily="34" charset="0"/>
                <a:cs typeface="NikoshBAN" pitchFamily="2" charset="0"/>
              </a:rPr>
              <a:t>, </a:t>
            </a:r>
            <a:r>
              <a:rPr lang="en-US" sz="2800" dirty="0" err="1" smtClean="0">
                <a:solidFill>
                  <a:schemeClr val="bg1"/>
                </a:solidFill>
                <a:latin typeface="NikoshBAN" pitchFamily="2" charset="0"/>
                <a:ea typeface="Verdana" pitchFamily="34" charset="0"/>
                <a:cs typeface="NikoshBAN" pitchFamily="2" charset="0"/>
              </a:rPr>
              <a:t>মুন্সিগঞ্জ</a:t>
            </a:r>
            <a:r>
              <a:rPr lang="en-US" sz="2800" dirty="0" smtClean="0">
                <a:solidFill>
                  <a:schemeClr val="bg1"/>
                </a:solidFill>
                <a:latin typeface="NikoshBAN" pitchFamily="2" charset="0"/>
                <a:ea typeface="Verdana" pitchFamily="34" charset="0"/>
                <a:cs typeface="NikoshBAN" pitchFamily="2" charset="0"/>
              </a:rPr>
              <a:t>।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5" name="Round Diagonal Corner Rectangle 4"/>
          <p:cNvSpPr/>
          <p:nvPr/>
        </p:nvSpPr>
        <p:spPr>
          <a:xfrm>
            <a:off x="5334000" y="3657600"/>
            <a:ext cx="3352800" cy="1752600"/>
          </a:xfrm>
          <a:prstGeom prst="round2Diag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শ্রেনি</a:t>
            </a:r>
            <a:r>
              <a:rPr lang="en-US" sz="2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- </a:t>
            </a:r>
            <a:r>
              <a:rPr lang="en-US" sz="28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আষ্টম</a:t>
            </a:r>
            <a:endParaRPr lang="en-US" sz="2800" dirty="0" smtClean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28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বিষয়ঃ</a:t>
            </a:r>
            <a:r>
              <a:rPr lang="en-US" sz="2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গনিত</a:t>
            </a:r>
            <a:r>
              <a:rPr lang="en-US" sz="2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28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304800" y="2057400"/>
            <a:ext cx="4800600" cy="4800600"/>
            <a:chOff x="304800" y="2057400"/>
            <a:chExt cx="4800600" cy="4800600"/>
          </a:xfrm>
        </p:grpSpPr>
        <p:sp>
          <p:nvSpPr>
            <p:cNvPr id="6" name="Equal 5"/>
            <p:cNvSpPr/>
            <p:nvPr/>
          </p:nvSpPr>
          <p:spPr>
            <a:xfrm rot="16200000">
              <a:off x="228600" y="3657600"/>
              <a:ext cx="4800600" cy="1600200"/>
            </a:xfrm>
            <a:prstGeom prst="mathEqual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7" name="Equal 6"/>
            <p:cNvSpPr/>
            <p:nvPr/>
          </p:nvSpPr>
          <p:spPr>
            <a:xfrm>
              <a:off x="304800" y="3657600"/>
              <a:ext cx="4800600" cy="1600200"/>
            </a:xfrm>
            <a:prstGeom prst="mathEqual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92409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891" y="533400"/>
            <a:ext cx="4038600" cy="40386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6686" y="762000"/>
            <a:ext cx="4345289" cy="3810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581701" y="4889212"/>
            <a:ext cx="427762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বিভিন্ন</a:t>
            </a:r>
            <a:r>
              <a:rPr lang="en-US" sz="4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ধরনের</a:t>
            </a:r>
            <a:r>
              <a:rPr lang="en-US" sz="4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ডিজাইন</a:t>
            </a:r>
            <a:endParaRPr lang="en-US" sz="44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3924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331091"/>
            <a:ext cx="4275301" cy="450092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613" y="305286"/>
            <a:ext cx="4329221" cy="452673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867400" y="5079242"/>
            <a:ext cx="2286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আলোক</a:t>
            </a:r>
            <a:r>
              <a:rPr lang="en-US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সজ্জা</a:t>
            </a:r>
            <a:endParaRPr lang="en-US" sz="36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526025" y="5079241"/>
            <a:ext cx="16804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বেড</a:t>
            </a:r>
            <a:r>
              <a:rPr lang="en-US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সিট</a:t>
            </a:r>
            <a:endParaRPr lang="en-US" sz="36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1463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020"/>
          <a:stretch/>
        </p:blipFill>
        <p:spPr>
          <a:xfrm>
            <a:off x="1524000" y="457200"/>
            <a:ext cx="6705600" cy="484078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276600" y="5486400"/>
            <a:ext cx="2971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জ্যামিতিক</a:t>
            </a:r>
            <a:r>
              <a:rPr lang="en-US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প্যাটার্ন</a:t>
            </a:r>
            <a:endParaRPr lang="en-US" sz="32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12915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914400" y="2837892"/>
            <a:ext cx="7790029" cy="617744"/>
            <a:chOff x="914400" y="2837892"/>
            <a:chExt cx="7790029" cy="617744"/>
          </a:xfrm>
        </p:grpSpPr>
        <p:sp>
          <p:nvSpPr>
            <p:cNvPr id="42" name="TextBox 41"/>
            <p:cNvSpPr txBox="1"/>
            <p:nvPr/>
          </p:nvSpPr>
          <p:spPr>
            <a:xfrm>
              <a:off x="914400" y="2837892"/>
              <a:ext cx="5715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solidFill>
                    <a:srgbClr val="FF0000"/>
                  </a:solidFill>
                  <a:latin typeface="NikoshBAN" pitchFamily="2" charset="0"/>
                  <a:cs typeface="NikoshBAN" pitchFamily="2" charset="0"/>
                </a:rPr>
                <a:t>৪</a:t>
              </a: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3487571" y="2869400"/>
              <a:ext cx="5715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 smtClean="0">
                  <a:solidFill>
                    <a:srgbClr val="FF0000"/>
                  </a:solidFill>
                  <a:latin typeface="NikoshBAN" pitchFamily="2" charset="0"/>
                  <a:cs typeface="NikoshBAN" pitchFamily="2" charset="0"/>
                </a:rPr>
                <a:t>৭</a:t>
              </a:r>
              <a:endParaRPr lang="en-US" sz="28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6057900" y="2931574"/>
              <a:ext cx="5715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 smtClean="0">
                  <a:solidFill>
                    <a:srgbClr val="FF0000"/>
                  </a:solidFill>
                  <a:latin typeface="NikoshBAN" pitchFamily="2" charset="0"/>
                  <a:cs typeface="NikoshBAN" pitchFamily="2" charset="0"/>
                </a:rPr>
                <a:t>১০</a:t>
              </a:r>
              <a:endParaRPr lang="en-US" sz="28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48" name="Rectangle 47"/>
            <p:cNvSpPr/>
            <p:nvPr/>
          </p:nvSpPr>
          <p:spPr>
            <a:xfrm>
              <a:off x="8018629" y="2869400"/>
              <a:ext cx="685800" cy="586236"/>
            </a:xfrm>
            <a:prstGeom prst="rect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schemeClr val="tx1"/>
                  </a:solidFill>
                </a:rPr>
                <a:t>?</a:t>
              </a:r>
              <a:endParaRPr lang="en-US" dirty="0"/>
            </a:p>
          </p:txBody>
        </p:sp>
      </p:grpSp>
      <p:sp>
        <p:nvSpPr>
          <p:cNvPr id="4" name="Flowchart: Terminator 3"/>
          <p:cNvSpPr/>
          <p:nvPr/>
        </p:nvSpPr>
        <p:spPr>
          <a:xfrm>
            <a:off x="898478" y="4953000"/>
            <a:ext cx="7696200" cy="1143000"/>
          </a:xfrm>
          <a:prstGeom prst="flowChartTerminator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4400" dirty="0" smtClean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  <a:p>
            <a:pPr marL="571500" indent="-571500" algn="ctr">
              <a:buFont typeface="Wingdings" pitchFamily="2" charset="2"/>
              <a:buChar char="Ø"/>
            </a:pPr>
            <a:r>
              <a:rPr lang="en-US" sz="44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সংখ্যা</a:t>
            </a:r>
            <a:r>
              <a:rPr lang="en-US" sz="44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ও </a:t>
            </a:r>
            <a:r>
              <a:rPr lang="en-US" sz="44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জ্যামিতিক</a:t>
            </a:r>
            <a:r>
              <a:rPr lang="en-US" sz="44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প্যাটার্ন</a:t>
            </a:r>
            <a:r>
              <a:rPr lang="en-US" sz="44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নির্ণয়</a:t>
            </a:r>
            <a:r>
              <a:rPr lang="en-US" sz="44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</a:p>
          <a:p>
            <a:pPr algn="ctr"/>
            <a:endParaRPr lang="en-US" sz="4400" dirty="0">
              <a:solidFill>
                <a:schemeClr val="bg1"/>
              </a:solidFill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1066800" y="762000"/>
            <a:ext cx="7617157" cy="1853253"/>
            <a:chOff x="1066800" y="762000"/>
            <a:chExt cx="7617157" cy="1853253"/>
          </a:xfrm>
        </p:grpSpPr>
        <p:grpSp>
          <p:nvGrpSpPr>
            <p:cNvPr id="13" name="Group 12"/>
            <p:cNvGrpSpPr/>
            <p:nvPr/>
          </p:nvGrpSpPr>
          <p:grpSpPr>
            <a:xfrm>
              <a:off x="1066800" y="762000"/>
              <a:ext cx="838200" cy="1676400"/>
              <a:chOff x="1066800" y="762000"/>
              <a:chExt cx="838200" cy="1676400"/>
            </a:xfrm>
          </p:grpSpPr>
          <p:cxnSp>
            <p:nvCxnSpPr>
              <p:cNvPr id="3" name="Straight Connector 2"/>
              <p:cNvCxnSpPr/>
              <p:nvPr/>
            </p:nvCxnSpPr>
            <p:spPr>
              <a:xfrm>
                <a:off x="1066800" y="762000"/>
                <a:ext cx="0" cy="83820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" name="Straight Connector 4"/>
              <p:cNvCxnSpPr/>
              <p:nvPr/>
            </p:nvCxnSpPr>
            <p:spPr>
              <a:xfrm>
                <a:off x="1905000" y="762000"/>
                <a:ext cx="0" cy="167640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" name="Straight Connector 5"/>
              <p:cNvCxnSpPr/>
              <p:nvPr/>
            </p:nvCxnSpPr>
            <p:spPr>
              <a:xfrm>
                <a:off x="1066800" y="1600200"/>
                <a:ext cx="838200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" name="Group 6"/>
            <p:cNvGrpSpPr/>
            <p:nvPr/>
          </p:nvGrpSpPr>
          <p:grpSpPr>
            <a:xfrm>
              <a:off x="4953000" y="862653"/>
              <a:ext cx="2514600" cy="1752600"/>
              <a:chOff x="4495800" y="823984"/>
              <a:chExt cx="2514600" cy="1752600"/>
            </a:xfrm>
          </p:grpSpPr>
          <p:grpSp>
            <p:nvGrpSpPr>
              <p:cNvPr id="33" name="Group 32"/>
              <p:cNvGrpSpPr/>
              <p:nvPr/>
            </p:nvGrpSpPr>
            <p:grpSpPr>
              <a:xfrm>
                <a:off x="6172200" y="823984"/>
                <a:ext cx="838200" cy="1752600"/>
                <a:chOff x="3124200" y="762000"/>
                <a:chExt cx="838200" cy="1752600"/>
              </a:xfrm>
            </p:grpSpPr>
            <p:cxnSp>
              <p:nvCxnSpPr>
                <p:cNvPr id="19" name="Straight Connector 18"/>
                <p:cNvCxnSpPr/>
                <p:nvPr/>
              </p:nvCxnSpPr>
              <p:spPr>
                <a:xfrm>
                  <a:off x="3957282" y="762000"/>
                  <a:ext cx="0" cy="1752600"/>
                </a:xfrm>
                <a:prstGeom prst="line">
                  <a:avLst/>
                </a:prstGeom>
                <a:ln w="2857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" name="Straight Connector 23"/>
                <p:cNvCxnSpPr/>
                <p:nvPr/>
              </p:nvCxnSpPr>
              <p:spPr>
                <a:xfrm>
                  <a:off x="3124200" y="1600200"/>
                  <a:ext cx="838200" cy="0"/>
                </a:xfrm>
                <a:prstGeom prst="line">
                  <a:avLst/>
                </a:prstGeom>
                <a:ln w="2857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4" name="Group 33"/>
              <p:cNvGrpSpPr/>
              <p:nvPr/>
            </p:nvGrpSpPr>
            <p:grpSpPr>
              <a:xfrm>
                <a:off x="4495800" y="823984"/>
                <a:ext cx="838200" cy="1676400"/>
                <a:chOff x="1066800" y="762000"/>
                <a:chExt cx="838200" cy="1676400"/>
              </a:xfrm>
            </p:grpSpPr>
            <p:cxnSp>
              <p:nvCxnSpPr>
                <p:cNvPr id="35" name="Straight Connector 34"/>
                <p:cNvCxnSpPr/>
                <p:nvPr/>
              </p:nvCxnSpPr>
              <p:spPr>
                <a:xfrm>
                  <a:off x="1066800" y="762000"/>
                  <a:ext cx="0" cy="838200"/>
                </a:xfrm>
                <a:prstGeom prst="line">
                  <a:avLst/>
                </a:prstGeom>
                <a:ln w="2857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6" name="Straight Connector 35"/>
                <p:cNvCxnSpPr/>
                <p:nvPr/>
              </p:nvCxnSpPr>
              <p:spPr>
                <a:xfrm>
                  <a:off x="1905000" y="762000"/>
                  <a:ext cx="0" cy="1676400"/>
                </a:xfrm>
                <a:prstGeom prst="line">
                  <a:avLst/>
                </a:prstGeom>
                <a:ln w="2857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7" name="Straight Connector 36"/>
                <p:cNvCxnSpPr/>
                <p:nvPr/>
              </p:nvCxnSpPr>
              <p:spPr>
                <a:xfrm>
                  <a:off x="1066800" y="1600200"/>
                  <a:ext cx="838200" cy="0"/>
                </a:xfrm>
                <a:prstGeom prst="line">
                  <a:avLst/>
                </a:prstGeom>
                <a:ln w="2857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8" name="Group 37"/>
              <p:cNvGrpSpPr/>
              <p:nvPr/>
            </p:nvGrpSpPr>
            <p:grpSpPr>
              <a:xfrm>
                <a:off x="5334000" y="823984"/>
                <a:ext cx="838200" cy="1752600"/>
                <a:chOff x="3124200" y="762000"/>
                <a:chExt cx="838200" cy="1752600"/>
              </a:xfrm>
            </p:grpSpPr>
            <p:cxnSp>
              <p:nvCxnSpPr>
                <p:cNvPr id="39" name="Straight Connector 38"/>
                <p:cNvCxnSpPr/>
                <p:nvPr/>
              </p:nvCxnSpPr>
              <p:spPr>
                <a:xfrm>
                  <a:off x="3957282" y="762000"/>
                  <a:ext cx="0" cy="1752600"/>
                </a:xfrm>
                <a:prstGeom prst="line">
                  <a:avLst/>
                </a:prstGeom>
                <a:ln w="2857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Straight Connector 39"/>
                <p:cNvCxnSpPr/>
                <p:nvPr/>
              </p:nvCxnSpPr>
              <p:spPr>
                <a:xfrm>
                  <a:off x="3124200" y="1600200"/>
                  <a:ext cx="838200" cy="0"/>
                </a:xfrm>
                <a:prstGeom prst="line">
                  <a:avLst/>
                </a:prstGeom>
                <a:ln w="2857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2" name="Group 1"/>
            <p:cNvGrpSpPr/>
            <p:nvPr/>
          </p:nvGrpSpPr>
          <p:grpSpPr>
            <a:xfrm>
              <a:off x="2713061" y="823984"/>
              <a:ext cx="1676400" cy="1752600"/>
              <a:chOff x="2713061" y="823984"/>
              <a:chExt cx="1676400" cy="1752600"/>
            </a:xfrm>
          </p:grpSpPr>
          <p:grpSp>
            <p:nvGrpSpPr>
              <p:cNvPr id="14" name="Group 13"/>
              <p:cNvGrpSpPr/>
              <p:nvPr/>
            </p:nvGrpSpPr>
            <p:grpSpPr>
              <a:xfrm>
                <a:off x="2713061" y="823984"/>
                <a:ext cx="838200" cy="1676400"/>
                <a:chOff x="1066800" y="762000"/>
                <a:chExt cx="838200" cy="1676400"/>
              </a:xfrm>
            </p:grpSpPr>
            <p:cxnSp>
              <p:nvCxnSpPr>
                <p:cNvPr id="15" name="Straight Connector 14"/>
                <p:cNvCxnSpPr/>
                <p:nvPr/>
              </p:nvCxnSpPr>
              <p:spPr>
                <a:xfrm>
                  <a:off x="1066800" y="762000"/>
                  <a:ext cx="0" cy="838200"/>
                </a:xfrm>
                <a:prstGeom prst="line">
                  <a:avLst/>
                </a:prstGeom>
                <a:ln w="2857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" name="Straight Connector 15"/>
                <p:cNvCxnSpPr/>
                <p:nvPr/>
              </p:nvCxnSpPr>
              <p:spPr>
                <a:xfrm>
                  <a:off x="1905000" y="762000"/>
                  <a:ext cx="0" cy="1676400"/>
                </a:xfrm>
                <a:prstGeom prst="line">
                  <a:avLst/>
                </a:prstGeom>
                <a:ln w="2857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" name="Straight Connector 16"/>
                <p:cNvCxnSpPr/>
                <p:nvPr/>
              </p:nvCxnSpPr>
              <p:spPr>
                <a:xfrm>
                  <a:off x="1066800" y="1600200"/>
                  <a:ext cx="838200" cy="0"/>
                </a:xfrm>
                <a:prstGeom prst="line">
                  <a:avLst/>
                </a:prstGeom>
                <a:ln w="2857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6" name="Group 25"/>
              <p:cNvGrpSpPr/>
              <p:nvPr/>
            </p:nvGrpSpPr>
            <p:grpSpPr>
              <a:xfrm>
                <a:off x="3551261" y="823984"/>
                <a:ext cx="838200" cy="1752600"/>
                <a:chOff x="3124200" y="762000"/>
                <a:chExt cx="838200" cy="1752600"/>
              </a:xfrm>
            </p:grpSpPr>
            <p:cxnSp>
              <p:nvCxnSpPr>
                <p:cNvPr id="27" name="Straight Connector 26"/>
                <p:cNvCxnSpPr/>
                <p:nvPr/>
              </p:nvCxnSpPr>
              <p:spPr>
                <a:xfrm>
                  <a:off x="3957282" y="762000"/>
                  <a:ext cx="0" cy="1752600"/>
                </a:xfrm>
                <a:prstGeom prst="line">
                  <a:avLst/>
                </a:prstGeom>
                <a:ln w="2857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" name="Straight Connector 27"/>
                <p:cNvCxnSpPr/>
                <p:nvPr/>
              </p:nvCxnSpPr>
              <p:spPr>
                <a:xfrm>
                  <a:off x="3124200" y="1600200"/>
                  <a:ext cx="838200" cy="0"/>
                </a:xfrm>
                <a:prstGeom prst="line">
                  <a:avLst/>
                </a:prstGeom>
                <a:ln w="2857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31" name="Rectangle 30"/>
            <p:cNvSpPr/>
            <p:nvPr/>
          </p:nvSpPr>
          <p:spPr>
            <a:xfrm>
              <a:off x="7998157" y="862654"/>
              <a:ext cx="685800" cy="1713930"/>
            </a:xfrm>
            <a:prstGeom prst="rect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800" dirty="0" smtClean="0">
                  <a:solidFill>
                    <a:schemeClr val="tx1"/>
                  </a:solidFill>
                </a:rPr>
                <a:t>?</a:t>
              </a:r>
              <a:endParaRPr lang="en-US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776863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914400" y="914400"/>
            <a:ext cx="6019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smtClean="0">
                <a:latin typeface="NikoshBAN" pitchFamily="2" charset="0"/>
                <a:cs typeface="NikoshBAN" pitchFamily="2" charset="0"/>
              </a:rPr>
              <a:t>এ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শেষে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শিক্ষার্থীরা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…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09600" y="2133600"/>
            <a:ext cx="79248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q"/>
            </a:pP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সংখ্যা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সাজিয়ে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প্যাটার্ন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তৈরি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।</a:t>
            </a:r>
          </a:p>
          <a:p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</a:p>
          <a:p>
            <a:pPr marL="285750" indent="-285750">
              <a:buFont typeface="Wingdings" pitchFamily="2" charset="2"/>
              <a:buChar char="q"/>
            </a:pP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জ্যামিতিক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প্যাটার্ন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তৈরি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।</a:t>
            </a:r>
          </a:p>
          <a:p>
            <a:endParaRPr lang="en-US" sz="3600" dirty="0" smtClean="0">
              <a:latin typeface="NikoshBAN" pitchFamily="2" charset="0"/>
              <a:cs typeface="NikoshBAN" pitchFamily="2" charset="0"/>
            </a:endParaRPr>
          </a:p>
          <a:p>
            <a:pPr marL="285750" indent="-285750">
              <a:buFont typeface="Wingdings" pitchFamily="2" charset="2"/>
              <a:buChar char="q"/>
            </a:pP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বিভিন্ন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প্যাটার্নের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সমস্যা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সমাধান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40468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600200" y="843887"/>
            <a:ext cx="5890146" cy="707886"/>
            <a:chOff x="1600200" y="843887"/>
            <a:chExt cx="5890146" cy="707886"/>
          </a:xfrm>
        </p:grpSpPr>
        <p:sp>
          <p:nvSpPr>
            <p:cNvPr id="2" name="TextBox 1"/>
            <p:cNvSpPr txBox="1"/>
            <p:nvPr/>
          </p:nvSpPr>
          <p:spPr>
            <a:xfrm>
              <a:off x="1600200" y="843887"/>
              <a:ext cx="48768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b="1" dirty="0" smtClean="0"/>
                <a:t>1	 3	  5	    7	    9</a:t>
              </a:r>
              <a:endParaRPr lang="en-US" sz="4000" b="1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6804546" y="893030"/>
              <a:ext cx="685800" cy="6096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7" name="Group 56"/>
          <p:cNvGrpSpPr/>
          <p:nvPr/>
        </p:nvGrpSpPr>
        <p:grpSpPr>
          <a:xfrm>
            <a:off x="1905000" y="1465097"/>
            <a:ext cx="4991100" cy="804082"/>
            <a:chOff x="1905000" y="1465097"/>
            <a:chExt cx="4991100" cy="804082"/>
          </a:xfrm>
        </p:grpSpPr>
        <p:grpSp>
          <p:nvGrpSpPr>
            <p:cNvPr id="18" name="Group 17"/>
            <p:cNvGrpSpPr/>
            <p:nvPr/>
          </p:nvGrpSpPr>
          <p:grpSpPr>
            <a:xfrm>
              <a:off x="2895600" y="1502630"/>
              <a:ext cx="838200" cy="707171"/>
              <a:chOff x="1828800" y="1502630"/>
              <a:chExt cx="838200" cy="707171"/>
            </a:xfrm>
          </p:grpSpPr>
          <p:cxnSp>
            <p:nvCxnSpPr>
              <p:cNvPr id="11" name="Straight Arrow Connector 10"/>
              <p:cNvCxnSpPr/>
              <p:nvPr/>
            </p:nvCxnSpPr>
            <p:spPr>
              <a:xfrm flipV="1">
                <a:off x="2209800" y="1502630"/>
                <a:ext cx="457200" cy="707171"/>
              </a:xfrm>
              <a:prstGeom prst="straightConnector1">
                <a:avLst/>
              </a:prstGeom>
              <a:ln w="28575">
                <a:solidFill>
                  <a:srgbClr val="FF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Connector 16"/>
              <p:cNvCxnSpPr/>
              <p:nvPr/>
            </p:nvCxnSpPr>
            <p:spPr>
              <a:xfrm>
                <a:off x="1828800" y="1502630"/>
                <a:ext cx="381000" cy="703757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9" name="Group 18"/>
            <p:cNvGrpSpPr/>
            <p:nvPr/>
          </p:nvGrpSpPr>
          <p:grpSpPr>
            <a:xfrm>
              <a:off x="1905000" y="1502630"/>
              <a:ext cx="838200" cy="707171"/>
              <a:chOff x="1828800" y="1502630"/>
              <a:chExt cx="838200" cy="707171"/>
            </a:xfrm>
          </p:grpSpPr>
          <p:cxnSp>
            <p:nvCxnSpPr>
              <p:cNvPr id="20" name="Straight Arrow Connector 19"/>
              <p:cNvCxnSpPr/>
              <p:nvPr/>
            </p:nvCxnSpPr>
            <p:spPr>
              <a:xfrm flipV="1">
                <a:off x="2209800" y="1502630"/>
                <a:ext cx="457200" cy="707171"/>
              </a:xfrm>
              <a:prstGeom prst="straightConnector1">
                <a:avLst/>
              </a:prstGeom>
              <a:ln w="28575">
                <a:solidFill>
                  <a:srgbClr val="FF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20"/>
              <p:cNvCxnSpPr/>
              <p:nvPr/>
            </p:nvCxnSpPr>
            <p:spPr>
              <a:xfrm>
                <a:off x="1828800" y="1502630"/>
                <a:ext cx="381000" cy="703757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2" name="Group 21"/>
            <p:cNvGrpSpPr/>
            <p:nvPr/>
          </p:nvGrpSpPr>
          <p:grpSpPr>
            <a:xfrm>
              <a:off x="3960694" y="1465097"/>
              <a:ext cx="838200" cy="707171"/>
              <a:chOff x="1828800" y="1502630"/>
              <a:chExt cx="838200" cy="707171"/>
            </a:xfrm>
          </p:grpSpPr>
          <p:cxnSp>
            <p:nvCxnSpPr>
              <p:cNvPr id="23" name="Straight Arrow Connector 22"/>
              <p:cNvCxnSpPr/>
              <p:nvPr/>
            </p:nvCxnSpPr>
            <p:spPr>
              <a:xfrm flipV="1">
                <a:off x="2209800" y="1502630"/>
                <a:ext cx="457200" cy="707171"/>
              </a:xfrm>
              <a:prstGeom prst="straightConnector1">
                <a:avLst/>
              </a:prstGeom>
              <a:ln w="28575">
                <a:solidFill>
                  <a:srgbClr val="FF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Straight Connector 23"/>
              <p:cNvCxnSpPr/>
              <p:nvPr/>
            </p:nvCxnSpPr>
            <p:spPr>
              <a:xfrm>
                <a:off x="1828800" y="1502630"/>
                <a:ext cx="381000" cy="703757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5" name="Group 24"/>
            <p:cNvGrpSpPr/>
            <p:nvPr/>
          </p:nvGrpSpPr>
          <p:grpSpPr>
            <a:xfrm>
              <a:off x="5029200" y="1499216"/>
              <a:ext cx="838200" cy="707171"/>
              <a:chOff x="1828800" y="1502630"/>
              <a:chExt cx="838200" cy="707171"/>
            </a:xfrm>
          </p:grpSpPr>
          <p:cxnSp>
            <p:nvCxnSpPr>
              <p:cNvPr id="26" name="Straight Arrow Connector 25"/>
              <p:cNvCxnSpPr/>
              <p:nvPr/>
            </p:nvCxnSpPr>
            <p:spPr>
              <a:xfrm flipV="1">
                <a:off x="2209800" y="1502630"/>
                <a:ext cx="457200" cy="707171"/>
              </a:xfrm>
              <a:prstGeom prst="straightConnector1">
                <a:avLst/>
              </a:prstGeom>
              <a:ln w="28575">
                <a:solidFill>
                  <a:srgbClr val="FF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Connector 26"/>
              <p:cNvCxnSpPr/>
              <p:nvPr/>
            </p:nvCxnSpPr>
            <p:spPr>
              <a:xfrm>
                <a:off x="1828800" y="1502630"/>
                <a:ext cx="381000" cy="703757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8" name="Group 27"/>
            <p:cNvGrpSpPr/>
            <p:nvPr/>
          </p:nvGrpSpPr>
          <p:grpSpPr>
            <a:xfrm>
              <a:off x="6057900" y="1562008"/>
              <a:ext cx="838200" cy="707171"/>
              <a:chOff x="1828800" y="1502630"/>
              <a:chExt cx="838200" cy="707171"/>
            </a:xfrm>
          </p:grpSpPr>
          <p:cxnSp>
            <p:nvCxnSpPr>
              <p:cNvPr id="29" name="Straight Arrow Connector 28"/>
              <p:cNvCxnSpPr/>
              <p:nvPr/>
            </p:nvCxnSpPr>
            <p:spPr>
              <a:xfrm flipV="1">
                <a:off x="2209800" y="1502630"/>
                <a:ext cx="457200" cy="707171"/>
              </a:xfrm>
              <a:prstGeom prst="straightConnector1">
                <a:avLst/>
              </a:prstGeom>
              <a:ln w="28575">
                <a:solidFill>
                  <a:srgbClr val="FF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/>
              <p:cNvCxnSpPr/>
              <p:nvPr/>
            </p:nvCxnSpPr>
            <p:spPr>
              <a:xfrm>
                <a:off x="1828800" y="1502630"/>
                <a:ext cx="381000" cy="703757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3" name="Group 12"/>
          <p:cNvGrpSpPr/>
          <p:nvPr/>
        </p:nvGrpSpPr>
        <p:grpSpPr>
          <a:xfrm>
            <a:off x="219501" y="2197035"/>
            <a:ext cx="6541827" cy="705377"/>
            <a:chOff x="219501" y="2197035"/>
            <a:chExt cx="6541827" cy="705377"/>
          </a:xfrm>
        </p:grpSpPr>
        <p:grpSp>
          <p:nvGrpSpPr>
            <p:cNvPr id="10" name="Group 9"/>
            <p:cNvGrpSpPr/>
            <p:nvPr/>
          </p:nvGrpSpPr>
          <p:grpSpPr>
            <a:xfrm>
              <a:off x="219501" y="2197035"/>
              <a:ext cx="5724099" cy="659096"/>
              <a:chOff x="219501" y="2197035"/>
              <a:chExt cx="5724099" cy="659096"/>
            </a:xfrm>
          </p:grpSpPr>
          <p:sp>
            <p:nvSpPr>
              <p:cNvPr id="3" name="TextBox 2"/>
              <p:cNvSpPr txBox="1"/>
              <p:nvPr/>
            </p:nvSpPr>
            <p:spPr>
              <a:xfrm>
                <a:off x="219501" y="2197035"/>
                <a:ext cx="144780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600" dirty="0" err="1" smtClean="0">
                    <a:solidFill>
                      <a:srgbClr val="002060"/>
                    </a:solidFill>
                    <a:latin typeface="NikoshBAN" pitchFamily="2" charset="0"/>
                    <a:cs typeface="NikoshBAN" pitchFamily="2" charset="0"/>
                  </a:rPr>
                  <a:t>পার্থক্যঃ</a:t>
                </a:r>
                <a:endParaRPr lang="en-US" sz="3600" dirty="0">
                  <a:solidFill>
                    <a:srgbClr val="002060"/>
                  </a:solidFill>
                  <a:latin typeface="NikoshBAN" pitchFamily="2" charset="0"/>
                  <a:cs typeface="NikoshBAN" pitchFamily="2" charset="0"/>
                </a:endParaRPr>
              </a:p>
            </p:txBody>
          </p:sp>
          <p:sp>
            <p:nvSpPr>
              <p:cNvPr id="4" name="TextBox 3"/>
              <p:cNvSpPr txBox="1"/>
              <p:nvPr/>
            </p:nvSpPr>
            <p:spPr>
              <a:xfrm>
                <a:off x="2077303" y="2209800"/>
                <a:ext cx="76200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600" dirty="0">
                    <a:solidFill>
                      <a:srgbClr val="00B050"/>
                    </a:solidFill>
                  </a:rPr>
                  <a:t>2</a:t>
                </a:r>
              </a:p>
            </p:txBody>
          </p:sp>
          <p:sp>
            <p:nvSpPr>
              <p:cNvPr id="5" name="TextBox 4"/>
              <p:cNvSpPr txBox="1"/>
              <p:nvPr/>
            </p:nvSpPr>
            <p:spPr>
              <a:xfrm>
                <a:off x="3048000" y="2209798"/>
                <a:ext cx="76200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600" dirty="0">
                    <a:solidFill>
                      <a:srgbClr val="00B050"/>
                    </a:solidFill>
                  </a:rPr>
                  <a:t>2</a:t>
                </a:r>
              </a:p>
            </p:txBody>
          </p:sp>
          <p:sp>
            <p:nvSpPr>
              <p:cNvPr id="6" name="TextBox 5"/>
              <p:cNvSpPr txBox="1"/>
              <p:nvPr/>
            </p:nvSpPr>
            <p:spPr>
              <a:xfrm>
                <a:off x="4114800" y="2208661"/>
                <a:ext cx="76200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600" dirty="0">
                    <a:solidFill>
                      <a:srgbClr val="00B050"/>
                    </a:solidFill>
                  </a:rPr>
                  <a:t>2</a:t>
                </a:r>
              </a:p>
            </p:txBody>
          </p:sp>
          <p:sp>
            <p:nvSpPr>
              <p:cNvPr id="8" name="TextBox 7"/>
              <p:cNvSpPr txBox="1"/>
              <p:nvPr/>
            </p:nvSpPr>
            <p:spPr>
              <a:xfrm>
                <a:off x="5181600" y="2206387"/>
                <a:ext cx="76200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600" dirty="0">
                    <a:solidFill>
                      <a:srgbClr val="00B050"/>
                    </a:solidFill>
                  </a:rPr>
                  <a:t>2</a:t>
                </a:r>
              </a:p>
            </p:txBody>
          </p:sp>
        </p:grpSp>
        <p:sp>
          <p:nvSpPr>
            <p:cNvPr id="60" name="Rectangle 59"/>
            <p:cNvSpPr/>
            <p:nvPr/>
          </p:nvSpPr>
          <p:spPr>
            <a:xfrm>
              <a:off x="6075528" y="2292812"/>
              <a:ext cx="685800" cy="609600"/>
            </a:xfrm>
            <a:prstGeom prst="rect">
              <a:avLst/>
            </a:prstGeom>
            <a:noFill/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64" name="Picture 6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358" t="51618" r="3358" b="24191"/>
          <a:stretch/>
        </p:blipFill>
        <p:spPr>
          <a:xfrm rot="5400000">
            <a:off x="4939728" y="3760520"/>
            <a:ext cx="1271086" cy="744777"/>
          </a:xfrm>
          <a:prstGeom prst="rect">
            <a:avLst/>
          </a:prstGeom>
        </p:spPr>
      </p:pic>
      <p:grpSp>
        <p:nvGrpSpPr>
          <p:cNvPr id="59" name="Group 58"/>
          <p:cNvGrpSpPr/>
          <p:nvPr/>
        </p:nvGrpSpPr>
        <p:grpSpPr>
          <a:xfrm>
            <a:off x="5911266" y="3549251"/>
            <a:ext cx="1472252" cy="1237461"/>
            <a:chOff x="5911266" y="3549251"/>
            <a:chExt cx="1472252" cy="1237461"/>
          </a:xfrm>
        </p:grpSpPr>
        <p:pic>
          <p:nvPicPr>
            <p:cNvPr id="65" name="Picture 64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4239"/>
            <a:stretch/>
          </p:blipFill>
          <p:spPr>
            <a:xfrm rot="5400000">
              <a:off x="5669729" y="3790788"/>
              <a:ext cx="1219200" cy="736126"/>
            </a:xfrm>
            <a:prstGeom prst="rect">
              <a:avLst/>
            </a:prstGeom>
          </p:spPr>
        </p:pic>
        <p:pic>
          <p:nvPicPr>
            <p:cNvPr id="66" name="Picture 65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4239"/>
            <a:stretch/>
          </p:blipFill>
          <p:spPr>
            <a:xfrm rot="5400000">
              <a:off x="6405855" y="3809049"/>
              <a:ext cx="1219200" cy="736126"/>
            </a:xfrm>
            <a:prstGeom prst="rect">
              <a:avLst/>
            </a:prstGeom>
          </p:spPr>
        </p:pic>
      </p:grpSp>
      <p:grpSp>
        <p:nvGrpSpPr>
          <p:cNvPr id="16" name="Group 15"/>
          <p:cNvGrpSpPr/>
          <p:nvPr/>
        </p:nvGrpSpPr>
        <p:grpSpPr>
          <a:xfrm>
            <a:off x="3773603" y="3567512"/>
            <a:ext cx="1472252" cy="1219200"/>
            <a:chOff x="3773603" y="3567512"/>
            <a:chExt cx="1472252" cy="1219200"/>
          </a:xfrm>
        </p:grpSpPr>
        <p:pic>
          <p:nvPicPr>
            <p:cNvPr id="67" name="Picture 66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4239"/>
            <a:stretch/>
          </p:blipFill>
          <p:spPr>
            <a:xfrm rot="5400000">
              <a:off x="4268192" y="3809049"/>
              <a:ext cx="1219200" cy="736126"/>
            </a:xfrm>
            <a:prstGeom prst="rect">
              <a:avLst/>
            </a:prstGeom>
          </p:spPr>
        </p:pic>
        <p:pic>
          <p:nvPicPr>
            <p:cNvPr id="68" name="Picture 67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4239"/>
            <a:stretch/>
          </p:blipFill>
          <p:spPr>
            <a:xfrm rot="5400000">
              <a:off x="3532066" y="3809049"/>
              <a:ext cx="1219200" cy="736126"/>
            </a:xfrm>
            <a:prstGeom prst="rect">
              <a:avLst/>
            </a:prstGeom>
          </p:spPr>
        </p:pic>
      </p:grpSp>
      <p:pic>
        <p:nvPicPr>
          <p:cNvPr id="69" name="Picture 6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358" t="51618" r="3358" b="24191"/>
          <a:stretch/>
        </p:blipFill>
        <p:spPr>
          <a:xfrm rot="5400000">
            <a:off x="2765671" y="3786463"/>
            <a:ext cx="1271086" cy="744777"/>
          </a:xfrm>
          <a:prstGeom prst="rect">
            <a:avLst/>
          </a:prstGeom>
        </p:spPr>
      </p:pic>
      <p:grpSp>
        <p:nvGrpSpPr>
          <p:cNvPr id="15" name="Group 14"/>
          <p:cNvGrpSpPr/>
          <p:nvPr/>
        </p:nvGrpSpPr>
        <p:grpSpPr>
          <a:xfrm>
            <a:off x="1667301" y="3575195"/>
            <a:ext cx="1416822" cy="1228083"/>
            <a:chOff x="1667301" y="3575195"/>
            <a:chExt cx="1416822" cy="1228083"/>
          </a:xfrm>
        </p:grpSpPr>
        <p:pic>
          <p:nvPicPr>
            <p:cNvPr id="70" name="Picture 69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4239"/>
            <a:stretch/>
          </p:blipFill>
          <p:spPr>
            <a:xfrm rot="5400000">
              <a:off x="2106460" y="3816732"/>
              <a:ext cx="1219200" cy="736126"/>
            </a:xfrm>
            <a:prstGeom prst="rect">
              <a:avLst/>
            </a:prstGeom>
          </p:spPr>
        </p:pic>
        <p:pic>
          <p:nvPicPr>
            <p:cNvPr id="71" name="Picture 70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4239"/>
            <a:stretch/>
          </p:blipFill>
          <p:spPr>
            <a:xfrm rot="5400000">
              <a:off x="1425764" y="3825615"/>
              <a:ext cx="1219200" cy="736126"/>
            </a:xfrm>
            <a:prstGeom prst="rect">
              <a:avLst/>
            </a:prstGeom>
          </p:spPr>
        </p:pic>
      </p:grpSp>
      <p:pic>
        <p:nvPicPr>
          <p:cNvPr id="72" name="Picture 7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358" t="51618" r="3358" b="24191"/>
          <a:stretch/>
        </p:blipFill>
        <p:spPr>
          <a:xfrm rot="5400000">
            <a:off x="659369" y="3790154"/>
            <a:ext cx="1271086" cy="744777"/>
          </a:xfrm>
          <a:prstGeom prst="rect">
            <a:avLst/>
          </a:prstGeom>
        </p:spPr>
      </p:pic>
      <p:pic>
        <p:nvPicPr>
          <p:cNvPr id="73" name="Picture 7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358" t="51618" r="3358" b="24191"/>
          <a:stretch/>
        </p:blipFill>
        <p:spPr>
          <a:xfrm rot="5400000">
            <a:off x="7017073" y="3760521"/>
            <a:ext cx="1271086" cy="744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59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79796" y="945346"/>
            <a:ext cx="479832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/>
              <a:t>2	4	8	 16	  32</a:t>
            </a:r>
            <a:endParaRPr lang="en-US" sz="4000" b="1" dirty="0"/>
          </a:p>
        </p:txBody>
      </p:sp>
      <p:grpSp>
        <p:nvGrpSpPr>
          <p:cNvPr id="3" name="Group 2"/>
          <p:cNvGrpSpPr/>
          <p:nvPr/>
        </p:nvGrpSpPr>
        <p:grpSpPr>
          <a:xfrm>
            <a:off x="5922845" y="1049080"/>
            <a:ext cx="1790700" cy="612170"/>
            <a:chOff x="6652146" y="3203561"/>
            <a:chExt cx="1790700" cy="612170"/>
          </a:xfrm>
        </p:grpSpPr>
        <p:sp>
          <p:nvSpPr>
            <p:cNvPr id="4" name="Rectangle 3"/>
            <p:cNvSpPr/>
            <p:nvPr/>
          </p:nvSpPr>
          <p:spPr>
            <a:xfrm>
              <a:off x="6652146" y="3203561"/>
              <a:ext cx="685800" cy="6096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ectangle 4"/>
            <p:cNvSpPr/>
            <p:nvPr/>
          </p:nvSpPr>
          <p:spPr>
            <a:xfrm>
              <a:off x="7757046" y="3206131"/>
              <a:ext cx="685800" cy="6096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1289714" y="1691035"/>
            <a:ext cx="6042546" cy="832205"/>
            <a:chOff x="1943100" y="3833042"/>
            <a:chExt cx="6042546" cy="832205"/>
          </a:xfrm>
        </p:grpSpPr>
        <p:grpSp>
          <p:nvGrpSpPr>
            <p:cNvPr id="7" name="Group 6"/>
            <p:cNvGrpSpPr/>
            <p:nvPr/>
          </p:nvGrpSpPr>
          <p:grpSpPr>
            <a:xfrm>
              <a:off x="1943100" y="3833042"/>
              <a:ext cx="838200" cy="707171"/>
              <a:chOff x="1828800" y="1502630"/>
              <a:chExt cx="838200" cy="707171"/>
            </a:xfrm>
          </p:grpSpPr>
          <p:cxnSp>
            <p:nvCxnSpPr>
              <p:cNvPr id="23" name="Straight Arrow Connector 22"/>
              <p:cNvCxnSpPr/>
              <p:nvPr/>
            </p:nvCxnSpPr>
            <p:spPr>
              <a:xfrm flipV="1">
                <a:off x="2209800" y="1502630"/>
                <a:ext cx="457200" cy="707171"/>
              </a:xfrm>
              <a:prstGeom prst="straightConnector1">
                <a:avLst/>
              </a:prstGeom>
              <a:ln w="28575">
                <a:solidFill>
                  <a:srgbClr val="FF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Straight Connector 23"/>
              <p:cNvCxnSpPr/>
              <p:nvPr/>
            </p:nvCxnSpPr>
            <p:spPr>
              <a:xfrm>
                <a:off x="1828800" y="1502630"/>
                <a:ext cx="381000" cy="703757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" name="Group 7"/>
            <p:cNvGrpSpPr/>
            <p:nvPr/>
          </p:nvGrpSpPr>
          <p:grpSpPr>
            <a:xfrm>
              <a:off x="2888776" y="3843573"/>
              <a:ext cx="838200" cy="707171"/>
              <a:chOff x="1828800" y="1502630"/>
              <a:chExt cx="838200" cy="707171"/>
            </a:xfrm>
          </p:grpSpPr>
          <p:cxnSp>
            <p:nvCxnSpPr>
              <p:cNvPr id="21" name="Straight Arrow Connector 20"/>
              <p:cNvCxnSpPr/>
              <p:nvPr/>
            </p:nvCxnSpPr>
            <p:spPr>
              <a:xfrm flipV="1">
                <a:off x="2209800" y="1502630"/>
                <a:ext cx="457200" cy="707171"/>
              </a:xfrm>
              <a:prstGeom prst="straightConnector1">
                <a:avLst/>
              </a:prstGeom>
              <a:ln w="28575">
                <a:solidFill>
                  <a:srgbClr val="FF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Straight Connector 21"/>
              <p:cNvCxnSpPr/>
              <p:nvPr/>
            </p:nvCxnSpPr>
            <p:spPr>
              <a:xfrm>
                <a:off x="1828800" y="1502630"/>
                <a:ext cx="381000" cy="703757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" name="Group 8"/>
            <p:cNvGrpSpPr/>
            <p:nvPr/>
          </p:nvGrpSpPr>
          <p:grpSpPr>
            <a:xfrm>
              <a:off x="3841845" y="3843573"/>
              <a:ext cx="838200" cy="707171"/>
              <a:chOff x="1828800" y="1502630"/>
              <a:chExt cx="838200" cy="707171"/>
            </a:xfrm>
          </p:grpSpPr>
          <p:cxnSp>
            <p:nvCxnSpPr>
              <p:cNvPr id="19" name="Straight Arrow Connector 18"/>
              <p:cNvCxnSpPr/>
              <p:nvPr/>
            </p:nvCxnSpPr>
            <p:spPr>
              <a:xfrm flipV="1">
                <a:off x="2209800" y="1502630"/>
                <a:ext cx="457200" cy="707171"/>
              </a:xfrm>
              <a:prstGeom prst="straightConnector1">
                <a:avLst/>
              </a:prstGeom>
              <a:ln w="28575">
                <a:solidFill>
                  <a:srgbClr val="FF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Connector 19"/>
              <p:cNvCxnSpPr/>
              <p:nvPr/>
            </p:nvCxnSpPr>
            <p:spPr>
              <a:xfrm>
                <a:off x="1828800" y="1502630"/>
                <a:ext cx="381000" cy="703757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0" name="Group 9"/>
            <p:cNvGrpSpPr/>
            <p:nvPr/>
          </p:nvGrpSpPr>
          <p:grpSpPr>
            <a:xfrm>
              <a:off x="4991100" y="3851534"/>
              <a:ext cx="838200" cy="707171"/>
              <a:chOff x="1828800" y="1502630"/>
              <a:chExt cx="838200" cy="707171"/>
            </a:xfrm>
          </p:grpSpPr>
          <p:cxnSp>
            <p:nvCxnSpPr>
              <p:cNvPr id="17" name="Straight Arrow Connector 16"/>
              <p:cNvCxnSpPr/>
              <p:nvPr/>
            </p:nvCxnSpPr>
            <p:spPr>
              <a:xfrm flipV="1">
                <a:off x="2209800" y="1502630"/>
                <a:ext cx="457200" cy="707171"/>
              </a:xfrm>
              <a:prstGeom prst="straightConnector1">
                <a:avLst/>
              </a:prstGeom>
              <a:ln w="28575">
                <a:solidFill>
                  <a:srgbClr val="FF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Connector 17"/>
              <p:cNvCxnSpPr/>
              <p:nvPr/>
            </p:nvCxnSpPr>
            <p:spPr>
              <a:xfrm>
                <a:off x="1828800" y="1502630"/>
                <a:ext cx="381000" cy="703757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1" name="Group 10"/>
            <p:cNvGrpSpPr/>
            <p:nvPr/>
          </p:nvGrpSpPr>
          <p:grpSpPr>
            <a:xfrm>
              <a:off x="6057900" y="3955211"/>
              <a:ext cx="838200" cy="707171"/>
              <a:chOff x="1828800" y="1502630"/>
              <a:chExt cx="838200" cy="707171"/>
            </a:xfrm>
          </p:grpSpPr>
          <p:cxnSp>
            <p:nvCxnSpPr>
              <p:cNvPr id="15" name="Straight Arrow Connector 14"/>
              <p:cNvCxnSpPr/>
              <p:nvPr/>
            </p:nvCxnSpPr>
            <p:spPr>
              <a:xfrm flipV="1">
                <a:off x="2209800" y="1502630"/>
                <a:ext cx="457200" cy="707171"/>
              </a:xfrm>
              <a:prstGeom prst="straightConnector1">
                <a:avLst/>
              </a:prstGeom>
              <a:ln w="28575">
                <a:solidFill>
                  <a:srgbClr val="FF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Connector 15"/>
              <p:cNvCxnSpPr/>
              <p:nvPr/>
            </p:nvCxnSpPr>
            <p:spPr>
              <a:xfrm>
                <a:off x="1828800" y="1502630"/>
                <a:ext cx="381000" cy="703757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2" name="Group 11"/>
            <p:cNvGrpSpPr/>
            <p:nvPr/>
          </p:nvGrpSpPr>
          <p:grpSpPr>
            <a:xfrm>
              <a:off x="7147446" y="3958076"/>
              <a:ext cx="838200" cy="707171"/>
              <a:chOff x="1828800" y="1502630"/>
              <a:chExt cx="838200" cy="707171"/>
            </a:xfrm>
          </p:grpSpPr>
          <p:cxnSp>
            <p:nvCxnSpPr>
              <p:cNvPr id="13" name="Straight Arrow Connector 12"/>
              <p:cNvCxnSpPr/>
              <p:nvPr/>
            </p:nvCxnSpPr>
            <p:spPr>
              <a:xfrm flipV="1">
                <a:off x="2209800" y="1502630"/>
                <a:ext cx="457200" cy="707171"/>
              </a:xfrm>
              <a:prstGeom prst="straightConnector1">
                <a:avLst/>
              </a:prstGeom>
              <a:ln w="28575">
                <a:solidFill>
                  <a:srgbClr val="FF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Connector 13"/>
              <p:cNvCxnSpPr/>
              <p:nvPr/>
            </p:nvCxnSpPr>
            <p:spPr>
              <a:xfrm>
                <a:off x="1828800" y="1502630"/>
                <a:ext cx="381000" cy="703757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5" name="Group 24"/>
          <p:cNvGrpSpPr/>
          <p:nvPr/>
        </p:nvGrpSpPr>
        <p:grpSpPr>
          <a:xfrm>
            <a:off x="-41227" y="2819400"/>
            <a:ext cx="7754772" cy="758479"/>
            <a:chOff x="230874" y="4658968"/>
            <a:chExt cx="7754772" cy="758479"/>
          </a:xfrm>
        </p:grpSpPr>
        <p:sp>
          <p:nvSpPr>
            <p:cNvPr id="26" name="TextBox 25"/>
            <p:cNvSpPr txBox="1"/>
            <p:nvPr/>
          </p:nvSpPr>
          <p:spPr>
            <a:xfrm>
              <a:off x="230874" y="4658968"/>
              <a:ext cx="14478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dirty="0" err="1" smtClean="0">
                  <a:solidFill>
                    <a:srgbClr val="002060"/>
                  </a:solidFill>
                  <a:latin typeface="NikoshBAN" pitchFamily="2" charset="0"/>
                  <a:cs typeface="NikoshBAN" pitchFamily="2" charset="0"/>
                </a:rPr>
                <a:t>পার্থক্যঃ</a:t>
              </a:r>
              <a:endParaRPr lang="en-US" sz="3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1981200" y="4761131"/>
              <a:ext cx="7620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dirty="0">
                  <a:solidFill>
                    <a:srgbClr val="00B050"/>
                  </a:solidFill>
                </a:rPr>
                <a:t>2</a:t>
              </a: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2992840" y="4761130"/>
              <a:ext cx="7620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dirty="0" smtClean="0">
                  <a:solidFill>
                    <a:srgbClr val="00B050"/>
                  </a:solidFill>
                </a:rPr>
                <a:t>4</a:t>
              </a:r>
              <a:endParaRPr lang="en-US" sz="3600" dirty="0">
                <a:solidFill>
                  <a:srgbClr val="00B050"/>
                </a:solidFill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3993108" y="4761129"/>
              <a:ext cx="7620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dirty="0" smtClean="0">
                  <a:solidFill>
                    <a:srgbClr val="00B050"/>
                  </a:solidFill>
                </a:rPr>
                <a:t>8</a:t>
              </a:r>
              <a:endParaRPr lang="en-US" sz="3600" dirty="0">
                <a:solidFill>
                  <a:srgbClr val="00B050"/>
                </a:solidFill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5067300" y="4761128"/>
              <a:ext cx="7620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dirty="0" smtClean="0">
                  <a:solidFill>
                    <a:srgbClr val="00B050"/>
                  </a:solidFill>
                </a:rPr>
                <a:t>16</a:t>
              </a:r>
              <a:endParaRPr lang="en-US" sz="3600" dirty="0">
                <a:solidFill>
                  <a:srgbClr val="00B050"/>
                </a:solidFill>
              </a:endParaRPr>
            </a:p>
          </p:txBody>
        </p:sp>
        <p:sp>
          <p:nvSpPr>
            <p:cNvPr id="31" name="Rectangle 30"/>
            <p:cNvSpPr/>
            <p:nvPr/>
          </p:nvSpPr>
          <p:spPr>
            <a:xfrm>
              <a:off x="6147747" y="4807847"/>
              <a:ext cx="685800" cy="6096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Rectangle 31"/>
            <p:cNvSpPr/>
            <p:nvPr/>
          </p:nvSpPr>
          <p:spPr>
            <a:xfrm>
              <a:off x="7299846" y="4779496"/>
              <a:ext cx="685800" cy="6096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4011158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4991100" y="2667000"/>
            <a:ext cx="3238500" cy="990600"/>
            <a:chOff x="4991100" y="2667000"/>
            <a:chExt cx="3238500" cy="990600"/>
          </a:xfrm>
        </p:grpSpPr>
        <p:sp>
          <p:nvSpPr>
            <p:cNvPr id="3" name="Isosceles Triangle 2"/>
            <p:cNvSpPr/>
            <p:nvPr/>
          </p:nvSpPr>
          <p:spPr>
            <a:xfrm rot="10800000">
              <a:off x="6934200" y="2667000"/>
              <a:ext cx="1295400" cy="990600"/>
            </a:xfrm>
            <a:prstGeom prst="triangl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4" name="Group 13"/>
            <p:cNvGrpSpPr/>
            <p:nvPr/>
          </p:nvGrpSpPr>
          <p:grpSpPr>
            <a:xfrm>
              <a:off x="4991100" y="2667000"/>
              <a:ext cx="2590800" cy="990600"/>
              <a:chOff x="4343400" y="787021"/>
              <a:chExt cx="2590800" cy="990600"/>
            </a:xfrm>
          </p:grpSpPr>
          <p:sp>
            <p:nvSpPr>
              <p:cNvPr id="15" name="Isosceles Triangle 14"/>
              <p:cNvSpPr/>
              <p:nvPr/>
            </p:nvSpPr>
            <p:spPr>
              <a:xfrm>
                <a:off x="5638800" y="787021"/>
                <a:ext cx="1295400" cy="990600"/>
              </a:xfrm>
              <a:prstGeom prst="triangle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" name="Isosceles Triangle 15"/>
              <p:cNvSpPr/>
              <p:nvPr/>
            </p:nvSpPr>
            <p:spPr>
              <a:xfrm>
                <a:off x="4343400" y="787021"/>
                <a:ext cx="1295400" cy="990600"/>
              </a:xfrm>
              <a:prstGeom prst="triangle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" name="Isosceles Triangle 16"/>
              <p:cNvSpPr/>
              <p:nvPr/>
            </p:nvSpPr>
            <p:spPr>
              <a:xfrm rot="10800000">
                <a:off x="4987670" y="787532"/>
                <a:ext cx="1298829" cy="965068"/>
              </a:xfrm>
              <a:prstGeom prst="triangle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26" name="Group 25"/>
          <p:cNvGrpSpPr/>
          <p:nvPr/>
        </p:nvGrpSpPr>
        <p:grpSpPr>
          <a:xfrm>
            <a:off x="685800" y="685800"/>
            <a:ext cx="8001000" cy="1091821"/>
            <a:chOff x="685800" y="685800"/>
            <a:chExt cx="8001000" cy="1091821"/>
          </a:xfrm>
        </p:grpSpPr>
        <p:grpSp>
          <p:nvGrpSpPr>
            <p:cNvPr id="12" name="Group 11"/>
            <p:cNvGrpSpPr/>
            <p:nvPr/>
          </p:nvGrpSpPr>
          <p:grpSpPr>
            <a:xfrm>
              <a:off x="2413379" y="734143"/>
              <a:ext cx="1900886" cy="1043478"/>
              <a:chOff x="2413379" y="734143"/>
              <a:chExt cx="1900886" cy="1043478"/>
            </a:xfrm>
          </p:grpSpPr>
          <p:sp>
            <p:nvSpPr>
              <p:cNvPr id="2" name="Isosceles Triangle 1"/>
              <p:cNvSpPr/>
              <p:nvPr/>
            </p:nvSpPr>
            <p:spPr>
              <a:xfrm>
                <a:off x="2413379" y="762000"/>
                <a:ext cx="1295400" cy="1015621"/>
              </a:xfrm>
              <a:prstGeom prst="triangle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" name="Isosceles Triangle 3"/>
              <p:cNvSpPr/>
              <p:nvPr/>
            </p:nvSpPr>
            <p:spPr>
              <a:xfrm rot="10647186">
                <a:off x="3083386" y="734143"/>
                <a:ext cx="1230879" cy="1031424"/>
              </a:xfrm>
              <a:prstGeom prst="triangle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1" name="Group 10"/>
            <p:cNvGrpSpPr/>
            <p:nvPr/>
          </p:nvGrpSpPr>
          <p:grpSpPr>
            <a:xfrm>
              <a:off x="4343400" y="787021"/>
              <a:ext cx="2590800" cy="990600"/>
              <a:chOff x="4343400" y="787021"/>
              <a:chExt cx="2590800" cy="990600"/>
            </a:xfrm>
          </p:grpSpPr>
          <p:sp>
            <p:nvSpPr>
              <p:cNvPr id="5" name="Isosceles Triangle 4"/>
              <p:cNvSpPr/>
              <p:nvPr/>
            </p:nvSpPr>
            <p:spPr>
              <a:xfrm>
                <a:off x="5638800" y="787021"/>
                <a:ext cx="1295400" cy="990600"/>
              </a:xfrm>
              <a:prstGeom prst="triangle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" name="Isosceles Triangle 8"/>
              <p:cNvSpPr/>
              <p:nvPr/>
            </p:nvSpPr>
            <p:spPr>
              <a:xfrm>
                <a:off x="4343400" y="787021"/>
                <a:ext cx="1295400" cy="990600"/>
              </a:xfrm>
              <a:prstGeom prst="triangle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" name="Isosceles Triangle 9"/>
              <p:cNvSpPr/>
              <p:nvPr/>
            </p:nvSpPr>
            <p:spPr>
              <a:xfrm rot="10800000">
                <a:off x="4987670" y="787532"/>
                <a:ext cx="1298829" cy="965068"/>
              </a:xfrm>
              <a:prstGeom prst="triangle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3" name="Rectangle 12"/>
            <p:cNvSpPr/>
            <p:nvPr/>
          </p:nvSpPr>
          <p:spPr>
            <a:xfrm>
              <a:off x="7467600" y="685800"/>
              <a:ext cx="1219200" cy="10668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5400" dirty="0" smtClean="0">
                  <a:solidFill>
                    <a:schemeClr val="tx1"/>
                  </a:solidFill>
                </a:rPr>
                <a:t>?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8" name="Isosceles Triangle 17"/>
            <p:cNvSpPr/>
            <p:nvPr/>
          </p:nvSpPr>
          <p:spPr>
            <a:xfrm>
              <a:off x="685800" y="774765"/>
              <a:ext cx="1295400" cy="990600"/>
            </a:xfrm>
            <a:prstGeom prst="triangl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1104900" y="2024390"/>
            <a:ext cx="4759070" cy="523220"/>
            <a:chOff x="1104900" y="2024390"/>
            <a:chExt cx="4759070" cy="523220"/>
          </a:xfrm>
        </p:grpSpPr>
        <p:sp>
          <p:nvSpPr>
            <p:cNvPr id="20" name="TextBox 19"/>
            <p:cNvSpPr txBox="1"/>
            <p:nvPr/>
          </p:nvSpPr>
          <p:spPr>
            <a:xfrm>
              <a:off x="1104900" y="2024390"/>
              <a:ext cx="4572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 smtClean="0">
                  <a:solidFill>
                    <a:srgbClr val="00B0F0"/>
                  </a:solidFill>
                  <a:latin typeface="+mj-lt"/>
                  <a:cs typeface="NikoshBAN" pitchFamily="2" charset="0"/>
                </a:rPr>
                <a:t>1</a:t>
              </a:r>
              <a:endParaRPr lang="en-US" dirty="0">
                <a:solidFill>
                  <a:srgbClr val="00B0F0"/>
                </a:solidFill>
                <a:latin typeface="+mj-lt"/>
                <a:cs typeface="NikoshBAN" pitchFamily="2" charset="0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2832479" y="2024390"/>
              <a:ext cx="4572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solidFill>
                    <a:srgbClr val="00B0F0"/>
                  </a:solidFill>
                  <a:latin typeface="+mj-lt"/>
                  <a:cs typeface="NikoshBAN" pitchFamily="2" charset="0"/>
                </a:rPr>
                <a:t>2</a:t>
              </a:r>
              <a:endParaRPr lang="en-US" dirty="0">
                <a:solidFill>
                  <a:srgbClr val="00B0F0"/>
                </a:solidFill>
                <a:latin typeface="+mj-lt"/>
                <a:cs typeface="NikoshBAN" pitchFamily="2" charset="0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5406770" y="2024390"/>
              <a:ext cx="4572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solidFill>
                    <a:srgbClr val="00B0F0"/>
                  </a:solidFill>
                  <a:latin typeface="+mj-lt"/>
                  <a:cs typeface="NikoshBAN" pitchFamily="2" charset="0"/>
                </a:rPr>
                <a:t>3</a:t>
              </a:r>
              <a:endParaRPr lang="en-US" dirty="0">
                <a:solidFill>
                  <a:srgbClr val="00B0F0"/>
                </a:solidFill>
                <a:latin typeface="+mj-lt"/>
                <a:cs typeface="NikoshBAN" pitchFamily="2" charset="0"/>
              </a:endParaRPr>
            </a:p>
          </p:txBody>
        </p:sp>
      </p:grpSp>
      <p:sp>
        <p:nvSpPr>
          <p:cNvPr id="23" name="TextBox 22"/>
          <p:cNvSpPr txBox="1"/>
          <p:nvPr/>
        </p:nvSpPr>
        <p:spPr>
          <a:xfrm>
            <a:off x="6284784" y="3733800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B0F0"/>
                </a:solidFill>
                <a:latin typeface="+mj-lt"/>
                <a:cs typeface="NikoshBAN" pitchFamily="2" charset="0"/>
              </a:rPr>
              <a:t>4</a:t>
            </a:r>
            <a:endParaRPr lang="en-US" dirty="0">
              <a:solidFill>
                <a:srgbClr val="00B0F0"/>
              </a:solidFill>
              <a:latin typeface="+mj-lt"/>
              <a:cs typeface="NikoshBAN" pitchFamily="2" charset="0"/>
            </a:endParaRPr>
          </a:p>
        </p:txBody>
      </p:sp>
      <p:graphicFrame>
        <p:nvGraphicFramePr>
          <p:cNvPr id="25" name="Table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1590005"/>
              </p:ext>
            </p:extLst>
          </p:nvPr>
        </p:nvGraphicFramePr>
        <p:xfrm>
          <a:off x="380999" y="4572000"/>
          <a:ext cx="8305800" cy="1158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3601"/>
                <a:gridCol w="1524000"/>
                <a:gridCol w="1325879"/>
                <a:gridCol w="1661160"/>
                <a:gridCol w="166116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3200" dirty="0" err="1" smtClean="0">
                          <a:latin typeface="NikoshBAN" pitchFamily="2" charset="0"/>
                          <a:cs typeface="NikoshBAN" pitchFamily="2" charset="0"/>
                        </a:rPr>
                        <a:t>চিত্র</a:t>
                      </a:r>
                      <a:r>
                        <a:rPr lang="en-US" sz="3200" dirty="0" smtClean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3200" dirty="0" err="1" smtClean="0">
                          <a:latin typeface="NikoshBAN" pitchFamily="2" charset="0"/>
                          <a:cs typeface="NikoshBAN" pitchFamily="2" charset="0"/>
                        </a:rPr>
                        <a:t>নং</a:t>
                      </a:r>
                      <a:endParaRPr lang="en-US" sz="32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smtClean="0">
                          <a:latin typeface="NikoshBAN" pitchFamily="2" charset="0"/>
                          <a:cs typeface="NikoshBAN" pitchFamily="2" charset="0"/>
                        </a:rPr>
                        <a:t>১</a:t>
                      </a:r>
                      <a:endParaRPr lang="en-US" sz="32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smtClean="0">
                          <a:latin typeface="NikoshBAN" pitchFamily="2" charset="0"/>
                          <a:cs typeface="NikoshBAN" pitchFamily="2" charset="0"/>
                        </a:rPr>
                        <a:t>২</a:t>
                      </a:r>
                      <a:endParaRPr lang="en-US" sz="32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smtClean="0">
                          <a:latin typeface="NikoshBAN" pitchFamily="2" charset="0"/>
                          <a:cs typeface="NikoshBAN" pitchFamily="2" charset="0"/>
                        </a:rPr>
                        <a:t>৩</a:t>
                      </a:r>
                      <a:endParaRPr lang="en-US" sz="32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smtClean="0">
                          <a:latin typeface="NikoshBAN" pitchFamily="2" charset="0"/>
                          <a:cs typeface="NikoshBAN" pitchFamily="2" charset="0"/>
                        </a:rPr>
                        <a:t>৪</a:t>
                      </a:r>
                      <a:endParaRPr lang="en-US" sz="32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3200" dirty="0" err="1" smtClean="0">
                          <a:latin typeface="NikoshBAN" pitchFamily="2" charset="0"/>
                          <a:cs typeface="NikoshBAN" pitchFamily="2" charset="0"/>
                        </a:rPr>
                        <a:t>কাঠির</a:t>
                      </a:r>
                      <a:r>
                        <a:rPr lang="en-US" sz="3200" baseline="0" dirty="0" smtClean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3200" baseline="0" dirty="0" err="1" smtClean="0">
                          <a:latin typeface="NikoshBAN" pitchFamily="2" charset="0"/>
                          <a:cs typeface="NikoshBAN" pitchFamily="2" charset="0"/>
                        </a:rPr>
                        <a:t>সংখ্যা</a:t>
                      </a:r>
                      <a:endParaRPr lang="en-US" sz="32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smtClean="0">
                          <a:latin typeface="NikoshBAN" pitchFamily="2" charset="0"/>
                          <a:cs typeface="NikoshBAN" pitchFamily="2" charset="0"/>
                        </a:rPr>
                        <a:t>৩</a:t>
                      </a:r>
                      <a:endParaRPr lang="en-US" sz="32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smtClean="0">
                          <a:latin typeface="NikoshBAN" pitchFamily="2" charset="0"/>
                          <a:cs typeface="NikoshBAN" pitchFamily="2" charset="0"/>
                        </a:rPr>
                        <a:t>৫</a:t>
                      </a:r>
                      <a:endParaRPr lang="en-US" sz="32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smtClean="0">
                          <a:latin typeface="NikoshBAN" pitchFamily="2" charset="0"/>
                          <a:cs typeface="NikoshBAN" pitchFamily="2" charset="0"/>
                        </a:rPr>
                        <a:t>৭</a:t>
                      </a:r>
                      <a:endParaRPr lang="en-US" sz="32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smtClean="0">
                          <a:latin typeface="NikoshBAN" pitchFamily="2" charset="0"/>
                          <a:cs typeface="NikoshBAN" pitchFamily="2" charset="0"/>
                        </a:rPr>
                        <a:t>৯</a:t>
                      </a:r>
                      <a:endParaRPr lang="en-US" sz="32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329947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600" y="304800"/>
            <a:ext cx="5334000" cy="313372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614861"/>
            <a:ext cx="2857500" cy="193813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5952" y="3719852"/>
            <a:ext cx="3456296" cy="172814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266950" y="5943600"/>
            <a:ext cx="4876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বিভিন্ন</a:t>
            </a:r>
            <a:r>
              <a:rPr lang="en-US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ধরনের</a:t>
            </a:r>
            <a:r>
              <a:rPr lang="en-US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জ্যামিতিক</a:t>
            </a:r>
            <a:r>
              <a:rPr lang="en-US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প্যাটার্ন</a:t>
            </a:r>
            <a:endParaRPr lang="en-US" sz="32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30172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44439"/>
            <a:ext cx="4019550" cy="53594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9752" y="144439"/>
            <a:ext cx="4683991" cy="534916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590800" y="5867400"/>
            <a:ext cx="4191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বাস্তব</a:t>
            </a:r>
            <a:r>
              <a:rPr lang="en-US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জীবনে</a:t>
            </a:r>
            <a:r>
              <a:rPr lang="en-US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প্যাটার্নের</a:t>
            </a:r>
            <a:r>
              <a:rPr lang="en-US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ব্যবহার</a:t>
            </a:r>
            <a:endParaRPr lang="en-US" sz="32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56785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472" y="590265"/>
            <a:ext cx="4191000" cy="44958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124200" y="5410200"/>
            <a:ext cx="3048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প্যাটার্নের</a:t>
            </a:r>
            <a:r>
              <a:rPr lang="en-US" sz="4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খেলা</a:t>
            </a:r>
            <a:endParaRPr lang="en-US" sz="48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26" name="Group 25"/>
          <p:cNvGrpSpPr/>
          <p:nvPr/>
        </p:nvGrpSpPr>
        <p:grpSpPr>
          <a:xfrm>
            <a:off x="5562600" y="990600"/>
            <a:ext cx="2533935" cy="2528248"/>
            <a:chOff x="5562600" y="990600"/>
            <a:chExt cx="2533935" cy="2528248"/>
          </a:xfrm>
        </p:grpSpPr>
        <p:sp>
          <p:nvSpPr>
            <p:cNvPr id="5" name="Rectangle 4"/>
            <p:cNvSpPr/>
            <p:nvPr/>
          </p:nvSpPr>
          <p:spPr>
            <a:xfrm>
              <a:off x="5562600" y="990600"/>
              <a:ext cx="838200" cy="8382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/>
            <p:cNvSpPr/>
            <p:nvPr/>
          </p:nvSpPr>
          <p:spPr>
            <a:xfrm>
              <a:off x="6400800" y="990600"/>
              <a:ext cx="838200" cy="8382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/>
            <p:cNvSpPr/>
            <p:nvPr/>
          </p:nvSpPr>
          <p:spPr>
            <a:xfrm>
              <a:off x="7258335" y="1004248"/>
              <a:ext cx="838200" cy="8382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>
              <a:off x="7258335" y="1842448"/>
              <a:ext cx="838200" cy="8382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6420135" y="1842448"/>
              <a:ext cx="838200" cy="8382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5562600" y="1828800"/>
              <a:ext cx="838200" cy="8382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400800" y="2667000"/>
              <a:ext cx="838200" cy="8382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5562600" y="2680648"/>
              <a:ext cx="838200" cy="8382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7250374" y="2667000"/>
              <a:ext cx="838200" cy="8382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7745674" y="4126468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6563152" y="1999938"/>
            <a:ext cx="5521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5</a:t>
            </a:r>
            <a:endParaRPr lang="en-US" b="1" dirty="0"/>
          </a:p>
        </p:txBody>
      </p:sp>
      <p:grpSp>
        <p:nvGrpSpPr>
          <p:cNvPr id="29" name="Group 28"/>
          <p:cNvGrpSpPr/>
          <p:nvPr/>
        </p:nvGrpSpPr>
        <p:grpSpPr>
          <a:xfrm>
            <a:off x="5705617" y="1164068"/>
            <a:ext cx="2239939" cy="2210488"/>
            <a:chOff x="5705617" y="1164068"/>
            <a:chExt cx="2239939" cy="2210488"/>
          </a:xfrm>
        </p:grpSpPr>
        <p:sp>
          <p:nvSpPr>
            <p:cNvPr id="20" name="TextBox 19"/>
            <p:cNvSpPr txBox="1"/>
            <p:nvPr/>
          </p:nvSpPr>
          <p:spPr>
            <a:xfrm>
              <a:off x="6563152" y="2851336"/>
              <a:ext cx="55216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 smtClean="0"/>
                <a:t>1</a:t>
              </a:r>
              <a:endParaRPr lang="en-US" b="1" dirty="0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6523915" y="1164068"/>
              <a:ext cx="55216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/>
                <a:t>9</a:t>
              </a:r>
              <a:endParaRPr lang="en-US" b="1" dirty="0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5705617" y="1999938"/>
              <a:ext cx="55216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/>
                <a:t>7</a:t>
              </a:r>
              <a:endParaRPr lang="en-US" b="1" dirty="0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7393391" y="1999938"/>
              <a:ext cx="55216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 smtClean="0"/>
                <a:t>3</a:t>
              </a:r>
              <a:endParaRPr lang="en-US" b="1" dirty="0"/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5747980" y="1161738"/>
            <a:ext cx="2216343" cy="2212818"/>
            <a:chOff x="5747980" y="1161738"/>
            <a:chExt cx="2216343" cy="2212818"/>
          </a:xfrm>
        </p:grpSpPr>
        <p:sp>
          <p:nvSpPr>
            <p:cNvPr id="16" name="TextBox 15"/>
            <p:cNvSpPr txBox="1"/>
            <p:nvPr/>
          </p:nvSpPr>
          <p:spPr>
            <a:xfrm>
              <a:off x="5747980" y="2843009"/>
              <a:ext cx="55216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/>
                <a:t>6</a:t>
              </a:r>
              <a:endParaRPr lang="en-US" b="1" dirty="0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7401352" y="1161738"/>
              <a:ext cx="55216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/>
                <a:t>4</a:t>
              </a:r>
              <a:endParaRPr lang="en-US" b="1" dirty="0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7412158" y="2851336"/>
              <a:ext cx="55216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/>
                <a:t>8</a:t>
              </a:r>
              <a:endParaRPr lang="en-US" b="1" dirty="0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5747981" y="1161738"/>
              <a:ext cx="55216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/>
                <a:t>2</a:t>
              </a:r>
              <a:endParaRPr lang="en-US" b="1" dirty="0"/>
            </a:p>
          </p:txBody>
        </p:sp>
      </p:grpSp>
      <p:sp>
        <p:nvSpPr>
          <p:cNvPr id="30" name="TextBox 29"/>
          <p:cNvSpPr txBox="1"/>
          <p:nvPr/>
        </p:nvSpPr>
        <p:spPr>
          <a:xfrm>
            <a:off x="8229600" y="1019574"/>
            <a:ext cx="60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</a:rPr>
              <a:t>15</a:t>
            </a:r>
            <a:endParaRPr lang="en-US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13159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3" grpId="0"/>
      <p:bldP spid="3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2" t="9263" r="-332" b="5771"/>
          <a:stretch/>
        </p:blipFill>
        <p:spPr>
          <a:xfrm>
            <a:off x="1787857" y="2057400"/>
            <a:ext cx="6172200" cy="381796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371600" y="517772"/>
            <a:ext cx="1905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দলীয়</a:t>
            </a:r>
            <a:r>
              <a:rPr lang="en-US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কাজ</a:t>
            </a:r>
            <a:r>
              <a:rPr lang="en-US" sz="3200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ঃ</a:t>
            </a:r>
            <a:endParaRPr lang="en-US" sz="32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19200" y="1295400"/>
            <a:ext cx="7543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itchFamily="2" charset="2"/>
              <a:buChar char="Ø"/>
            </a:pP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প্রত্যেকে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তালিকার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পরবর্তী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৫টি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সংখ্যা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লিখ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71217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2133600"/>
            <a:ext cx="4276725" cy="391477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524000" y="685800"/>
            <a:ext cx="6172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itchFamily="2" charset="2"/>
              <a:buChar char="Ø"/>
            </a:pP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চিত্রের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পরবর্তী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২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টি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চিত্র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অংকন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?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6019800" y="2286000"/>
            <a:ext cx="2895600" cy="3938587"/>
            <a:chOff x="6019800" y="2286000"/>
            <a:chExt cx="2895600" cy="3938587"/>
          </a:xfrm>
        </p:grpSpPr>
        <p:sp>
          <p:nvSpPr>
            <p:cNvPr id="7" name="Rectangle 6"/>
            <p:cNvSpPr/>
            <p:nvPr/>
          </p:nvSpPr>
          <p:spPr>
            <a:xfrm>
              <a:off x="6019800" y="2286000"/>
              <a:ext cx="1219200" cy="1652587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>
              <a:off x="7696200" y="2286000"/>
              <a:ext cx="1219200" cy="1652587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6069842" y="4572000"/>
              <a:ext cx="1016758" cy="1652587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7696200" y="4572000"/>
              <a:ext cx="1016758" cy="1652587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2186698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8"/>
          <p:cNvSpPr txBox="1"/>
          <p:nvPr/>
        </p:nvSpPr>
        <p:spPr>
          <a:xfrm>
            <a:off x="1066800" y="457200"/>
            <a:ext cx="2286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বাড়ির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কাজঃ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9799" y="3581399"/>
            <a:ext cx="2463801" cy="1733551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9707" y="1268920"/>
            <a:ext cx="2483893" cy="213360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8400" y="1383232"/>
            <a:ext cx="2457835" cy="196715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529" y="1233842"/>
            <a:ext cx="2971799" cy="408110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0869" y="3480783"/>
            <a:ext cx="2495366" cy="183416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85800" y="5638800"/>
            <a:ext cx="802043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itchFamily="2" charset="2"/>
              <a:buChar char="q"/>
            </a:pPr>
            <a:r>
              <a:rPr lang="en-US" sz="32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তোমার</a:t>
            </a:r>
            <a:r>
              <a:rPr lang="en-US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বাড়িতে</a:t>
            </a:r>
            <a:r>
              <a:rPr lang="en-US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এ </a:t>
            </a:r>
            <a:r>
              <a:rPr lang="en-US" sz="32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রকম</a:t>
            </a:r>
            <a:r>
              <a:rPr lang="en-US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ডিজাইন</a:t>
            </a:r>
            <a:r>
              <a:rPr lang="en-US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32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থেকে</a:t>
            </a:r>
            <a:r>
              <a:rPr lang="en-US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কোণ</a:t>
            </a:r>
            <a:r>
              <a:rPr lang="en-US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ধরনের</a:t>
            </a:r>
            <a:r>
              <a:rPr lang="en-US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প্যাটার্নের</a:t>
            </a:r>
            <a:r>
              <a:rPr lang="en-US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মিল</a:t>
            </a:r>
            <a:r>
              <a:rPr lang="en-US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খুজে</a:t>
            </a:r>
            <a:r>
              <a:rPr lang="en-US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পাচ্ছ</a:t>
            </a:r>
            <a:r>
              <a:rPr lang="en-US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? </a:t>
            </a:r>
            <a:r>
              <a:rPr lang="en-US" sz="32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মিল</a:t>
            </a:r>
            <a:r>
              <a:rPr lang="en-US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গুলো</a:t>
            </a:r>
            <a:r>
              <a:rPr lang="en-US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?</a:t>
            </a:r>
            <a:endParaRPr lang="en-US" sz="32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619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2362200"/>
            <a:ext cx="4335816" cy="4130282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324"/>
          <a:stretch/>
        </p:blipFill>
        <p:spPr>
          <a:xfrm>
            <a:off x="5114234" y="2362200"/>
            <a:ext cx="4003608" cy="413028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90600" y="381000"/>
            <a:ext cx="2514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মূল্যায়নঃ</a:t>
            </a:r>
            <a:endParaRPr lang="en-US" sz="40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13346" y="1052731"/>
            <a:ext cx="7620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§"/>
            </a:pPr>
            <a:r>
              <a:rPr lang="en-US" sz="3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১ম </a:t>
            </a:r>
            <a:r>
              <a:rPr lang="en-US" sz="36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চিত্রের</a:t>
            </a:r>
            <a:r>
              <a:rPr lang="en-US" sz="3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সঠিক</a:t>
            </a:r>
            <a:r>
              <a:rPr lang="en-US" sz="3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উত্তর</a:t>
            </a:r>
            <a:r>
              <a:rPr lang="en-US" sz="3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কোনটি</a:t>
            </a:r>
            <a:r>
              <a:rPr lang="en-US" sz="3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?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en-US" sz="3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২য় </a:t>
            </a:r>
            <a:r>
              <a:rPr lang="en-US" sz="36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চিত্রটি</a:t>
            </a:r>
            <a:r>
              <a:rPr lang="en-US" sz="3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3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একটি</a:t>
            </a:r>
            <a:r>
              <a:rPr lang="en-US" sz="3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প্যাটার্ন</a:t>
            </a:r>
            <a:r>
              <a:rPr lang="en-US" sz="3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sz="36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sz="3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কেন</a:t>
            </a:r>
            <a:r>
              <a:rPr lang="en-US" sz="3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?</a:t>
            </a:r>
            <a:endParaRPr lang="en-US" sz="36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14655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95400" y="685800"/>
            <a:ext cx="73914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সকলের</a:t>
            </a:r>
            <a:r>
              <a:rPr lang="en-US" sz="4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করনিওঃ</a:t>
            </a:r>
            <a:endParaRPr lang="en-US" sz="4000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pPr marL="285750" indent="-285750">
              <a:buFont typeface="Wingdings" pitchFamily="2" charset="2"/>
              <a:buChar char="§"/>
            </a:pP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সকলের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আগে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নিজেকে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জানো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।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দোলনা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থেকে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কবর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প্রর্যন্ত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জ্ঞান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অর্জন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743200" y="2624792"/>
            <a:ext cx="3733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u="sng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আল্লাহ</a:t>
            </a:r>
            <a:r>
              <a:rPr lang="en-US" sz="6000" u="sng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u="sng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হাফেজ</a:t>
            </a:r>
            <a:endParaRPr lang="en-US" sz="6000" u="sng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1350" y="3640455"/>
            <a:ext cx="2857500" cy="2857500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0169220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433</TotalTime>
  <Words>190</Words>
  <Application>Microsoft Office PowerPoint</Application>
  <PresentationFormat>On-screen Show (4:3)</PresentationFormat>
  <Paragraphs>76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Oriel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ASUS</dc:creator>
  <cp:lastModifiedBy>ASUS</cp:lastModifiedBy>
  <cp:revision>51</cp:revision>
  <dcterms:created xsi:type="dcterms:W3CDTF">2006-08-16T00:00:00Z</dcterms:created>
  <dcterms:modified xsi:type="dcterms:W3CDTF">2014-02-05T05:58:02Z</dcterms:modified>
</cp:coreProperties>
</file>